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313" r:id="rId3"/>
    <p:sldId id="314" r:id="rId4"/>
    <p:sldId id="564" r:id="rId5"/>
    <p:sldId id="536" r:id="rId6"/>
    <p:sldId id="616" r:id="rId7"/>
    <p:sldId id="609" r:id="rId8"/>
    <p:sldId id="610" r:id="rId9"/>
    <p:sldId id="611" r:id="rId10"/>
    <p:sldId id="612" r:id="rId11"/>
    <p:sldId id="613" r:id="rId12"/>
    <p:sldId id="614" r:id="rId13"/>
    <p:sldId id="565" r:id="rId14"/>
    <p:sldId id="547" r:id="rId15"/>
    <p:sldId id="548" r:id="rId16"/>
    <p:sldId id="549" r:id="rId17"/>
    <p:sldId id="551" r:id="rId18"/>
    <p:sldId id="550" r:id="rId19"/>
    <p:sldId id="566" r:id="rId20"/>
    <p:sldId id="567" r:id="rId21"/>
    <p:sldId id="552" r:id="rId22"/>
    <p:sldId id="553" r:id="rId23"/>
    <p:sldId id="554" r:id="rId24"/>
    <p:sldId id="555" r:id="rId25"/>
    <p:sldId id="556" r:id="rId26"/>
    <p:sldId id="557" r:id="rId27"/>
    <p:sldId id="546" r:id="rId28"/>
    <p:sldId id="298" r:id="rId29"/>
    <p:sldId id="29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6 -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bound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log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log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Since </a:t>
                </a:r>
                <a:r>
                  <a:rPr lang="en-US" b="1" i="1" dirty="0"/>
                  <a:t>r</a:t>
                </a:r>
                <a:r>
                  <a:rPr lang="en-US" dirty="0"/>
                  <a:t> – 1 is a constant, we can pull it out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func>
                      </m:sup>
                    </m:sSup>
                  </m:oMath>
                </a14:m>
                <a:r>
                  <a:rPr lang="en-US" dirty="0"/>
                  <a:t>, thus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/2)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)−1</m:t>
                        </m:r>
                      </m:sup>
                    </m:sSup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</m:func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)−1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</m:func>
                      </m:sup>
                    </m:sSup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which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func>
                          </m:sup>
                        </m:sSup>
                      </m:e>
                    </m:d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11887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322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about a single sub-problem?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will still have log</a:t>
                </a:r>
                <a:r>
                  <a:rPr lang="en-US" baseline="-25000" dirty="0"/>
                  <a:t>2</a:t>
                </a:r>
                <a:r>
                  <a:rPr lang="en-US" dirty="0"/>
                  <a:t> </a:t>
                </a:r>
                <a:r>
                  <a:rPr lang="en-US" b="1" i="1" dirty="0"/>
                  <a:t>n</a:t>
                </a:r>
                <a:r>
                  <a:rPr lang="en-US" dirty="0"/>
                  <a:t> – 1 levels</a:t>
                </a:r>
              </a:p>
              <a:p>
                <a:r>
                  <a:rPr lang="en-US" dirty="0"/>
                  <a:t>However, we'll cut our work in half each time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func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𝑐𝑛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func>
                        </m:sup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Summing all the way to infinity,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+…=2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Thus,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𝑐𝑛</m:t>
                    </m:r>
                  </m:oMath>
                </a14:m>
                <a:r>
                  <a:rPr lang="en-US" dirty="0"/>
                  <a:t> which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11887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690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might that look like in code?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Here's a non-recursive version in Java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We've just shown that this is O(</a:t>
            </a:r>
            <a:r>
              <a:rPr lang="en-US" b="1" i="1" dirty="0"/>
              <a:t>n</a:t>
            </a:r>
            <a:r>
              <a:rPr lang="en-US" dirty="0"/>
              <a:t>), in spite of the two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</a:t>
            </a:r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2514600"/>
            <a:ext cx="8382000" cy="1981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counter = 0;</a:t>
            </a:r>
          </a:p>
          <a:p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n;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*= 2 )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j = 1; j &lt;=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counter++;</a:t>
            </a:r>
          </a:p>
        </p:txBody>
      </p:sp>
    </p:spTree>
    <p:extLst>
      <p:ext uri="{BB962C8B-B14F-4D97-AF65-F5344CB8AC3E}">
        <p14:creationId xmlns:p14="http://schemas.microsoft.com/office/powerpoint/2010/main" val="170822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32C94-512C-4F5E-8403-4A1B861A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Three-Sentence Summary of Counting Inversions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DAF3A-8DD2-4B76-9B82-360E6D5AF5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09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Inversions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12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/>
              <a:t>Let's say that you like the following 2024 Oscar nominees in this order:</a:t>
            </a:r>
          </a:p>
          <a:p>
            <a:pPr marL="761238" lvl="1" indent="-514350">
              <a:buFont typeface="+mj-lt"/>
              <a:buAutoNum type="arabicPeriod"/>
            </a:pPr>
            <a:r>
              <a:rPr lang="en-US" sz="2400" i="1" dirty="0"/>
              <a:t>American Fiction</a:t>
            </a:r>
          </a:p>
          <a:p>
            <a:pPr marL="761238" lvl="1" indent="-514350">
              <a:buFont typeface="+mj-lt"/>
              <a:buAutoNum type="arabicPeriod"/>
            </a:pPr>
            <a:r>
              <a:rPr lang="en-US" sz="2400" i="1" dirty="0"/>
              <a:t>Barbie</a:t>
            </a:r>
          </a:p>
          <a:p>
            <a:pPr marL="761238" lvl="1" indent="-514350">
              <a:buFont typeface="+mj-lt"/>
              <a:buAutoNum type="arabicPeriod"/>
            </a:pPr>
            <a:r>
              <a:rPr lang="en-US" sz="2400" i="1" dirty="0"/>
              <a:t>Oppenheimer</a:t>
            </a:r>
          </a:p>
          <a:p>
            <a:pPr marL="761238" lvl="1" indent="-514350">
              <a:buFont typeface="+mj-lt"/>
              <a:buAutoNum type="arabicPeriod"/>
            </a:pPr>
            <a:r>
              <a:rPr lang="en-US" sz="2400" i="1" dirty="0"/>
              <a:t>Poor Things</a:t>
            </a:r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The correct ordering is:</a:t>
            </a:r>
          </a:p>
          <a:p>
            <a:pPr marL="761238" lvl="1" indent="-514350">
              <a:buFont typeface="+mj-lt"/>
              <a:buAutoNum type="arabicPeriod"/>
            </a:pPr>
            <a:r>
              <a:rPr lang="en-US" sz="2400" i="1" dirty="0"/>
              <a:t>Barbie</a:t>
            </a:r>
          </a:p>
          <a:p>
            <a:pPr marL="761238" lvl="1" indent="-514350">
              <a:buFont typeface="+mj-lt"/>
              <a:buAutoNum type="arabicPeriod"/>
            </a:pPr>
            <a:r>
              <a:rPr lang="en-US" sz="2400" i="1" dirty="0"/>
              <a:t>Poor Things</a:t>
            </a:r>
          </a:p>
          <a:p>
            <a:pPr marL="761238" lvl="1" indent="-514350">
              <a:buFont typeface="+mj-lt"/>
              <a:buAutoNum type="arabicPeriod"/>
            </a:pPr>
            <a:r>
              <a:rPr lang="en-US" sz="2400" i="1" dirty="0"/>
              <a:t>Oppenheimer</a:t>
            </a:r>
          </a:p>
          <a:p>
            <a:pPr marL="761238" lvl="1" indent="-514350">
              <a:buFont typeface="+mj-lt"/>
              <a:buAutoNum type="arabicPeriod"/>
            </a:pPr>
            <a:r>
              <a:rPr lang="en-US" sz="2400" i="1" dirty="0"/>
              <a:t>American Fiction</a:t>
            </a:r>
          </a:p>
        </p:txBody>
      </p:sp>
    </p:spTree>
    <p:extLst>
      <p:ext uri="{BB962C8B-B14F-4D97-AF65-F5344CB8AC3E}">
        <p14:creationId xmlns:p14="http://schemas.microsoft.com/office/powerpoint/2010/main" val="15530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similarity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wanted to measure the similarity of your ranking to the given ranking?</a:t>
            </a:r>
          </a:p>
          <a:p>
            <a:r>
              <a:rPr lang="en-US" b="1" dirty="0"/>
              <a:t>Inversions</a:t>
            </a:r>
            <a:r>
              <a:rPr lang="en-US" dirty="0"/>
              <a:t> are pairs of elements that are out of order in one ranking with respect to the other</a:t>
            </a:r>
          </a:p>
          <a:p>
            <a:r>
              <a:rPr lang="en-US" dirty="0"/>
              <a:t>Formally, for indices </a:t>
            </a:r>
            <a:r>
              <a:rPr lang="en-US" b="1" i="1" dirty="0" err="1"/>
              <a:t>i</a:t>
            </a:r>
            <a:r>
              <a:rPr lang="en-US" dirty="0"/>
              <a:t> &lt; </a:t>
            </a:r>
            <a:r>
              <a:rPr lang="en-US" b="1" i="1" dirty="0"/>
              <a:t>j</a:t>
            </a:r>
            <a:r>
              <a:rPr lang="en-US" dirty="0"/>
              <a:t>, there's an inversion if ranking </a:t>
            </a:r>
            <a:r>
              <a:rPr lang="en-US" b="1" i="1" dirty="0" err="1"/>
              <a:t>r</a:t>
            </a:r>
            <a:r>
              <a:rPr lang="en-US" b="1" i="1" baseline="-25000" dirty="0" err="1"/>
              <a:t>i</a:t>
            </a:r>
            <a:r>
              <a:rPr lang="en-US" dirty="0"/>
              <a:t> &gt; </a:t>
            </a:r>
            <a:r>
              <a:rPr lang="en-US" b="1" i="1" dirty="0" err="1"/>
              <a:t>r</a:t>
            </a:r>
            <a:r>
              <a:rPr lang="en-US" b="1" i="1" baseline="-25000" dirty="0" err="1"/>
              <a:t>j</a:t>
            </a:r>
            <a:endParaRPr lang="en-US" b="1" i="1" baseline="-25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92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Minimum and maximum inversions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two rankings are the same, they would have no inversions</a:t>
                </a:r>
              </a:p>
              <a:p>
                <a:r>
                  <a:rPr lang="en-US" dirty="0"/>
                  <a:t>If two rankings were sorted in opposite directions, they would have </a:t>
                </a:r>
                <a:r>
                  <a:rPr lang="en-US" b="1" i="1" dirty="0"/>
                  <a:t>n</a:t>
                </a:r>
                <a:r>
                  <a:rPr lang="en-US" dirty="0"/>
                  <a:t> – 1 inversions for the first element, </a:t>
                </a:r>
                <a:r>
                  <a:rPr lang="en-US" b="1" i="1" dirty="0"/>
                  <a:t>n</a:t>
                </a:r>
                <a:r>
                  <a:rPr lang="en-US" dirty="0"/>
                  <a:t> – 2 inversions for the second element, </a:t>
                </a:r>
                <a:r>
                  <a:rPr lang="en-US" b="1" i="1" dirty="0"/>
                  <a:t>n</a:t>
                </a:r>
                <a:r>
                  <a:rPr lang="en-US" dirty="0"/>
                  <a:t> – 3 inversions for the third …</a:t>
                </a:r>
              </a:p>
              <a:p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51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Visualization of inversions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visualize inversions as the number of line segments crossings if you match up items in one list with the other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total of 4 inversions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752600" y="3581400"/>
            <a:ext cx="8686800" cy="2514600"/>
            <a:chOff x="228600" y="3733800"/>
            <a:chExt cx="8686800" cy="2514600"/>
          </a:xfrm>
        </p:grpSpPr>
        <p:sp>
          <p:nvSpPr>
            <p:cNvPr id="5" name="TextBox 4"/>
            <p:cNvSpPr txBox="1"/>
            <p:nvPr/>
          </p:nvSpPr>
          <p:spPr>
            <a:xfrm>
              <a:off x="228600" y="3733800"/>
              <a:ext cx="8686800" cy="2514600"/>
            </a:xfrm>
            <a:prstGeom prst="rect">
              <a:avLst/>
            </a:prstGeom>
            <a:noFill/>
          </p:spPr>
          <p:txBody>
            <a:bodyPr wrap="square" numCol="2" spcCol="1371600" rtlCol="0">
              <a:noAutofit/>
            </a:bodyPr>
            <a:lstStyle/>
            <a:p>
              <a:pPr marL="468630" indent="-514350">
                <a:buFont typeface="+mj-lt"/>
                <a:buAutoNum type="arabicPeriod"/>
              </a:pPr>
              <a:r>
                <a:rPr lang="en-US" sz="2800" i="1" dirty="0"/>
                <a:t>American Fiction</a:t>
              </a:r>
            </a:p>
            <a:p>
              <a:pPr marL="468630" indent="-514350">
                <a:buFont typeface="+mj-lt"/>
                <a:buAutoNum type="arabicPeriod"/>
              </a:pPr>
              <a:r>
                <a:rPr lang="en-US" sz="2800" i="1" dirty="0"/>
                <a:t>Barbie</a:t>
              </a:r>
            </a:p>
            <a:p>
              <a:pPr marL="468630" indent="-514350">
                <a:buFont typeface="+mj-lt"/>
                <a:buAutoNum type="arabicPeriod"/>
              </a:pPr>
              <a:r>
                <a:rPr lang="en-US" sz="2800" i="1" dirty="0"/>
                <a:t>Oppenheimer</a:t>
              </a:r>
            </a:p>
            <a:p>
              <a:pPr marL="468630" indent="-514350">
                <a:buFont typeface="+mj-lt"/>
                <a:buAutoNum type="arabicPeriod"/>
              </a:pPr>
              <a:r>
                <a:rPr lang="en-US" sz="2800" i="1" dirty="0"/>
                <a:t>Poor Things</a:t>
              </a:r>
            </a:p>
            <a:p>
              <a:endParaRPr lang="en-US" sz="2800" i="1" dirty="0"/>
            </a:p>
            <a:p>
              <a:pPr marL="468630" indent="-514350">
                <a:buFont typeface="+mj-lt"/>
                <a:buAutoNum type="arabicPeriod"/>
              </a:pPr>
              <a:r>
                <a:rPr lang="en-US" sz="2800" i="1" dirty="0"/>
                <a:t>Barbie</a:t>
              </a:r>
            </a:p>
            <a:p>
              <a:pPr marL="468630" indent="-514350">
                <a:buFont typeface="+mj-lt"/>
                <a:buAutoNum type="arabicPeriod"/>
              </a:pPr>
              <a:r>
                <a:rPr lang="en-US" sz="2800" i="1" dirty="0"/>
                <a:t>Poor Things</a:t>
              </a:r>
            </a:p>
            <a:p>
              <a:pPr marL="468630" indent="-514350">
                <a:buFont typeface="+mj-lt"/>
                <a:buAutoNum type="arabicPeriod"/>
              </a:pPr>
              <a:r>
                <a:rPr lang="en-US" sz="2800" i="1" dirty="0"/>
                <a:t>Oppenheimer</a:t>
              </a:r>
            </a:p>
            <a:p>
              <a:pPr marL="468630" indent="-514350">
                <a:buFont typeface="+mj-lt"/>
                <a:buAutoNum type="arabicPeriod"/>
              </a:pPr>
              <a:r>
                <a:rPr lang="en-US" sz="2800" i="1" dirty="0"/>
                <a:t>American Fiction</a:t>
              </a:r>
            </a:p>
          </p:txBody>
        </p:sp>
        <p:cxnSp>
          <p:nvCxnSpPr>
            <p:cNvPr id="7" name="Straight Connector 6"/>
            <p:cNvCxnSpPr>
              <a:cxnSpLocks/>
            </p:cNvCxnSpPr>
            <p:nvPr/>
          </p:nvCxnSpPr>
          <p:spPr>
            <a:xfrm>
              <a:off x="2971800" y="4876800"/>
              <a:ext cx="2133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cxnSpLocks/>
            </p:cNvCxnSpPr>
            <p:nvPr/>
          </p:nvCxnSpPr>
          <p:spPr>
            <a:xfrm flipV="1">
              <a:off x="3124200" y="4419600"/>
              <a:ext cx="1981200" cy="914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cxnSpLocks/>
            </p:cNvCxnSpPr>
            <p:nvPr/>
          </p:nvCxnSpPr>
          <p:spPr>
            <a:xfrm flipH="1" flipV="1">
              <a:off x="3200400" y="4038600"/>
              <a:ext cx="1905000" cy="1295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cxnSpLocks/>
            </p:cNvCxnSpPr>
            <p:nvPr/>
          </p:nvCxnSpPr>
          <p:spPr>
            <a:xfrm flipV="1">
              <a:off x="1828800" y="4114800"/>
              <a:ext cx="32766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100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1F05F-718E-462B-A681-5BC2F2B28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counting right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8557F-3692-47F4-B70B-02E9B5B0E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Since we're dealing with two different orders, it's sometimes hard to understand what we're supposed to be counting</a:t>
            </a:r>
          </a:p>
          <a:p>
            <a:endParaRPr lang="en-US" dirty="0"/>
          </a:p>
          <a:p>
            <a:pPr marL="468630" indent="-514350">
              <a:buFont typeface="+mj-lt"/>
              <a:buAutoNum type="arabicPeriod"/>
            </a:pPr>
            <a:r>
              <a:rPr lang="en-US" i="1" dirty="0"/>
              <a:t>American Fiction </a:t>
            </a:r>
            <a:r>
              <a:rPr lang="en-US" dirty="0"/>
              <a:t>	Other rank: 4</a:t>
            </a:r>
          </a:p>
          <a:p>
            <a:pPr marL="468630" indent="-514350">
              <a:buFont typeface="+mj-lt"/>
              <a:buAutoNum type="arabicPeriod"/>
            </a:pPr>
            <a:r>
              <a:rPr lang="en-US" i="1" dirty="0"/>
              <a:t>Barbie </a:t>
            </a:r>
            <a:r>
              <a:rPr lang="en-US" dirty="0"/>
              <a:t>			Other rank: 1</a:t>
            </a:r>
          </a:p>
          <a:p>
            <a:pPr marL="468630" indent="-514350">
              <a:buFont typeface="+mj-lt"/>
              <a:buAutoNum type="arabicPeriod"/>
            </a:pPr>
            <a:r>
              <a:rPr lang="en-US" i="1" dirty="0"/>
              <a:t>Oppenheimer </a:t>
            </a:r>
            <a:r>
              <a:rPr lang="en-US" dirty="0"/>
              <a:t>		Other rank: 3</a:t>
            </a:r>
          </a:p>
          <a:p>
            <a:pPr marL="468630" indent="-514350">
              <a:buFont typeface="+mj-lt"/>
              <a:buAutoNum type="arabicPeriod"/>
            </a:pPr>
            <a:r>
              <a:rPr lang="en-US" i="1" dirty="0"/>
              <a:t>Poor Things </a:t>
            </a:r>
            <a:r>
              <a:rPr lang="en-US" dirty="0"/>
              <a:t>		Other rank: 2</a:t>
            </a:r>
          </a:p>
          <a:p>
            <a:endParaRPr lang="en-US" dirty="0"/>
          </a:p>
          <a:p>
            <a:r>
              <a:rPr lang="en-US" i="1" dirty="0"/>
              <a:t>American Fiction</a:t>
            </a:r>
            <a:r>
              <a:rPr lang="en-US" dirty="0"/>
              <a:t> contributes 3 (because 4 is bigger than 1, 3, and 2)</a:t>
            </a:r>
          </a:p>
          <a:p>
            <a:r>
              <a:rPr lang="en-US" i="1" dirty="0"/>
              <a:t>Barbie</a:t>
            </a:r>
            <a:r>
              <a:rPr lang="en-US" dirty="0"/>
              <a:t> contributes 0</a:t>
            </a:r>
          </a:p>
          <a:p>
            <a:r>
              <a:rPr lang="en-US" i="1" dirty="0"/>
              <a:t>Oppenheimer</a:t>
            </a:r>
            <a:r>
              <a:rPr lang="en-US" dirty="0"/>
              <a:t> contributes 1 (because 3 is bigger than 2)</a:t>
            </a:r>
          </a:p>
          <a:p>
            <a:r>
              <a:rPr lang="en-US" dirty="0"/>
              <a:t>The last one always contributes nothing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99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Recurrence relations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DC850-B45A-4746-9AD6-7C6A92654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88B0A-3881-4429-9010-4E23818C0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Consider the following items whose rankings from another list are given</a:t>
            </a:r>
          </a:p>
          <a:p>
            <a:pPr lvl="1"/>
            <a:r>
              <a:rPr lang="en-US" dirty="0"/>
              <a:t>9</a:t>
            </a:r>
          </a:p>
          <a:p>
            <a:pPr lvl="1"/>
            <a:r>
              <a:rPr lang="en-US" dirty="0"/>
              <a:t>4</a:t>
            </a:r>
          </a:p>
          <a:p>
            <a:pPr lvl="1"/>
            <a:r>
              <a:rPr lang="en-US" dirty="0"/>
              <a:t>2</a:t>
            </a:r>
          </a:p>
          <a:p>
            <a:pPr lvl="1"/>
            <a:r>
              <a:rPr lang="en-US" dirty="0"/>
              <a:t>6</a:t>
            </a:r>
          </a:p>
          <a:p>
            <a:pPr lvl="1"/>
            <a:r>
              <a:rPr lang="en-US" dirty="0"/>
              <a:t>1</a:t>
            </a:r>
          </a:p>
          <a:p>
            <a:pPr lvl="1"/>
            <a:r>
              <a:rPr lang="en-US" dirty="0"/>
              <a:t>8</a:t>
            </a:r>
          </a:p>
          <a:p>
            <a:pPr lvl="1"/>
            <a:r>
              <a:rPr lang="en-US" dirty="0"/>
              <a:t>7</a:t>
            </a:r>
          </a:p>
          <a:p>
            <a:pPr lvl="1"/>
            <a:r>
              <a:rPr lang="en-US" dirty="0"/>
              <a:t>10</a:t>
            </a:r>
          </a:p>
          <a:p>
            <a:pPr lvl="1"/>
            <a:r>
              <a:rPr lang="en-US" dirty="0"/>
              <a:t>3</a:t>
            </a:r>
          </a:p>
          <a:p>
            <a:pPr lvl="1"/>
            <a:r>
              <a:rPr lang="en-US" dirty="0"/>
              <a:t>5</a:t>
            </a:r>
          </a:p>
          <a:p>
            <a:r>
              <a:rPr lang="en-US" dirty="0"/>
              <a:t>Count the inversions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485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care?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process of </a:t>
            </a:r>
            <a:r>
              <a:rPr lang="en-US" b="1" dirty="0"/>
              <a:t>collaborative filtering</a:t>
            </a:r>
            <a:r>
              <a:rPr lang="en-US" dirty="0"/>
              <a:t> tries to match preferences of different people on the Internet</a:t>
            </a:r>
          </a:p>
          <a:p>
            <a:r>
              <a:rPr lang="en-US" dirty="0"/>
              <a:t>If your preferences are similar to someone else's, Netflix can recommend shows that they liked</a:t>
            </a:r>
          </a:p>
          <a:p>
            <a:r>
              <a:rPr lang="en-US" dirty="0"/>
              <a:t>Counting inversions is just one way to measure similarity between preferences</a:t>
            </a:r>
          </a:p>
        </p:txBody>
      </p:sp>
    </p:spTree>
    <p:extLst>
      <p:ext uri="{BB962C8B-B14F-4D97-AF65-F5344CB8AC3E}">
        <p14:creationId xmlns:p14="http://schemas.microsoft.com/office/powerpoint/2010/main" val="148170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Given a list of rankings, it's easy to count how many rankings are out of order with respect to the rankings that come after them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What's the problem with this algorithm?</a:t>
            </a:r>
          </a:p>
          <a:p>
            <a:r>
              <a:rPr lang="en-US" dirty="0"/>
              <a:t>It's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0"/>
            <a:ext cx="109728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inversions = 0;</a:t>
            </a:r>
          </a:p>
          <a:p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 - 1; ++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j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 j &lt; n; ++j)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rankings[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&gt; rankings[j] 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++inversions;</a:t>
            </a:r>
          </a:p>
        </p:txBody>
      </p:sp>
    </p:spTree>
    <p:extLst>
      <p:ext uri="{BB962C8B-B14F-4D97-AF65-F5344CB8AC3E}">
        <p14:creationId xmlns:p14="http://schemas.microsoft.com/office/powerpoint/2010/main" val="285432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do better?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Of course!</a:t>
            </a:r>
          </a:p>
          <a:p>
            <a:r>
              <a:rPr lang="en-US" dirty="0"/>
              <a:t>We can borrow from the </a:t>
            </a:r>
            <a:r>
              <a:rPr lang="en-US" dirty="0" err="1"/>
              <a:t>Mergesort</a:t>
            </a:r>
            <a:r>
              <a:rPr lang="en-US" dirty="0"/>
              <a:t> algorithm</a:t>
            </a:r>
          </a:p>
          <a:p>
            <a:r>
              <a:rPr lang="en-US" dirty="0"/>
              <a:t>Divide the problem in half</a:t>
            </a:r>
          </a:p>
          <a:p>
            <a:r>
              <a:rPr lang="en-US" dirty="0"/>
              <a:t>Then, we will get the number of inversions in the first half and in the second half</a:t>
            </a:r>
          </a:p>
          <a:p>
            <a:r>
              <a:rPr lang="en-US" dirty="0"/>
              <a:t>Are we done?</a:t>
            </a:r>
          </a:p>
          <a:p>
            <a:pPr lvl="1"/>
            <a:r>
              <a:rPr lang="en-US" dirty="0"/>
              <a:t>No, we also have to count the inversions between the first half and the second half</a:t>
            </a:r>
          </a:p>
          <a:p>
            <a:pPr lvl="1"/>
            <a:r>
              <a:rPr lang="en-US" dirty="0"/>
              <a:t>Those are exactly those elements in the first half that are bigger than elements from the second half</a:t>
            </a:r>
          </a:p>
          <a:p>
            <a:pPr lvl="1"/>
            <a:r>
              <a:rPr lang="en-US" dirty="0"/>
              <a:t>We can find those during the merge process</a:t>
            </a:r>
          </a:p>
        </p:txBody>
      </p:sp>
    </p:spTree>
    <p:extLst>
      <p:ext uri="{BB962C8B-B14F-4D97-AF65-F5344CB8AC3E}">
        <p14:creationId xmlns:p14="http://schemas.microsoft.com/office/powerpoint/2010/main" val="54016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Merge-and-Count(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Maintain a </a:t>
            </a:r>
            <a:r>
              <a:rPr lang="en-US" b="1" i="1" dirty="0"/>
              <a:t>Current</a:t>
            </a:r>
            <a:r>
              <a:rPr lang="en-US" dirty="0"/>
              <a:t> pointer into each list, initialized to point to the front elements</a:t>
            </a:r>
          </a:p>
          <a:p>
            <a:r>
              <a:rPr lang="en-US" dirty="0"/>
              <a:t>Set </a:t>
            </a:r>
            <a:r>
              <a:rPr lang="en-US" b="1" i="1" dirty="0"/>
              <a:t>Count </a:t>
            </a:r>
            <a:r>
              <a:rPr lang="en-US" dirty="0"/>
              <a:t> = 0</a:t>
            </a:r>
          </a:p>
          <a:p>
            <a:r>
              <a:rPr lang="en-US" dirty="0"/>
              <a:t>While both lists have elements</a:t>
            </a:r>
          </a:p>
          <a:p>
            <a:pPr lvl="1"/>
            <a:r>
              <a:rPr lang="en-US" dirty="0"/>
              <a:t>Let </a:t>
            </a:r>
            <a:r>
              <a:rPr lang="en-US" b="1" i="1" dirty="0" err="1"/>
              <a:t>a</a:t>
            </a:r>
            <a:r>
              <a:rPr lang="en-US" b="1" i="1" baseline="-25000" dirty="0" err="1"/>
              <a:t>i</a:t>
            </a:r>
            <a:r>
              <a:rPr lang="en-US" dirty="0"/>
              <a:t> and </a:t>
            </a:r>
            <a:r>
              <a:rPr lang="en-US" b="1" i="1" dirty="0" err="1"/>
              <a:t>b</a:t>
            </a:r>
            <a:r>
              <a:rPr lang="en-US" b="1" i="1" baseline="-25000" dirty="0" err="1"/>
              <a:t>j</a:t>
            </a:r>
            <a:r>
              <a:rPr lang="en-US" dirty="0"/>
              <a:t> be the elements pointed to by the </a:t>
            </a:r>
            <a:r>
              <a:rPr lang="en-US" b="1" i="1" dirty="0"/>
              <a:t>Current</a:t>
            </a:r>
            <a:r>
              <a:rPr lang="en-US" dirty="0"/>
              <a:t> pointer</a:t>
            </a:r>
          </a:p>
          <a:p>
            <a:pPr lvl="1"/>
            <a:r>
              <a:rPr lang="en-US" dirty="0"/>
              <a:t>Append the smaller one to the output list</a:t>
            </a:r>
          </a:p>
          <a:p>
            <a:pPr lvl="1"/>
            <a:r>
              <a:rPr lang="en-US" dirty="0"/>
              <a:t>If </a:t>
            </a:r>
            <a:r>
              <a:rPr lang="en-US" b="1" i="1" dirty="0" err="1"/>
              <a:t>b</a:t>
            </a:r>
            <a:r>
              <a:rPr lang="en-US" b="1" i="1" baseline="-25000" dirty="0" err="1"/>
              <a:t>j</a:t>
            </a:r>
            <a:r>
              <a:rPr lang="en-US" dirty="0"/>
              <a:t> is smaller then</a:t>
            </a:r>
          </a:p>
          <a:p>
            <a:pPr lvl="2"/>
            <a:r>
              <a:rPr lang="en-US" dirty="0"/>
              <a:t>Increment </a:t>
            </a:r>
            <a:r>
              <a:rPr lang="en-US" b="1" i="1" dirty="0"/>
              <a:t>Count</a:t>
            </a:r>
            <a:r>
              <a:rPr lang="en-US" dirty="0"/>
              <a:t> by the number of elements left in </a:t>
            </a:r>
            <a:r>
              <a:rPr lang="en-US" b="1" i="1" dirty="0"/>
              <a:t>A</a:t>
            </a:r>
          </a:p>
          <a:p>
            <a:pPr lvl="1"/>
            <a:r>
              <a:rPr lang="en-US" dirty="0"/>
              <a:t>Advance the </a:t>
            </a:r>
            <a:r>
              <a:rPr lang="en-US" b="1" i="1" dirty="0"/>
              <a:t>Current</a:t>
            </a:r>
            <a:r>
              <a:rPr lang="en-US" dirty="0"/>
              <a:t> pointer in the list that had the smaller element</a:t>
            </a:r>
          </a:p>
        </p:txBody>
      </p:sp>
    </p:spTree>
    <p:extLst>
      <p:ext uri="{BB962C8B-B14F-4D97-AF65-F5344CB8AC3E}">
        <p14:creationId xmlns:p14="http://schemas.microsoft.com/office/powerpoint/2010/main" val="122991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Sort-and-Count(</a:t>
            </a:r>
            <a:r>
              <a:rPr lang="en-US" i="1" dirty="0"/>
              <a:t>L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If the list has one element then</a:t>
                </a:r>
              </a:p>
              <a:p>
                <a:pPr lvl="1"/>
                <a:r>
                  <a:rPr lang="en-US" dirty="0"/>
                  <a:t>Return 0 inversions and the list </a:t>
                </a:r>
                <a:r>
                  <a:rPr lang="en-US" b="1" i="1" dirty="0"/>
                  <a:t>L</a:t>
                </a:r>
              </a:p>
              <a:p>
                <a:r>
                  <a:rPr lang="en-US" dirty="0"/>
                  <a:t>Else</a:t>
                </a:r>
              </a:p>
              <a:p>
                <a:pPr lvl="1"/>
                <a:r>
                  <a:rPr lang="en-US" dirty="0"/>
                  <a:t>Divide the list into two halves:</a:t>
                </a:r>
              </a:p>
              <a:p>
                <a:pPr lvl="2"/>
                <a:r>
                  <a:rPr lang="en-US" b="1" i="1" dirty="0"/>
                  <a:t>A</a:t>
                </a:r>
                <a:r>
                  <a:rPr lang="en-US" dirty="0"/>
                  <a:t> has the first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elements</a:t>
                </a:r>
              </a:p>
              <a:p>
                <a:pPr lvl="2"/>
                <a:r>
                  <a:rPr lang="en-US" b="1" i="1" dirty="0"/>
                  <a:t>B</a:t>
                </a:r>
                <a:r>
                  <a:rPr lang="en-US" dirty="0"/>
                  <a:t> has the remaining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elements</a:t>
                </a:r>
              </a:p>
              <a:p>
                <a:pPr lvl="1"/>
                <a:r>
                  <a:rPr lang="en-US" dirty="0"/>
                  <a:t>(</a:t>
                </a:r>
                <a:r>
                  <a:rPr lang="en-US" b="1" i="1" dirty="0" err="1"/>
                  <a:t>inversions</a:t>
                </a:r>
                <a:r>
                  <a:rPr lang="en-US" b="1" i="1" baseline="-25000" dirty="0" err="1"/>
                  <a:t>A</a:t>
                </a:r>
                <a:r>
                  <a:rPr lang="en-US" dirty="0"/>
                  <a:t>, </a:t>
                </a:r>
                <a:r>
                  <a:rPr lang="en-US" b="1" i="1" dirty="0"/>
                  <a:t>A</a:t>
                </a:r>
                <a:r>
                  <a:rPr lang="en-US" dirty="0"/>
                  <a:t>) = Sort-and-Count(</a:t>
                </a:r>
                <a:r>
                  <a:rPr lang="en-US" b="1" i="1" dirty="0"/>
                  <a:t>A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(</a:t>
                </a:r>
                <a:r>
                  <a:rPr lang="en-US" b="1" i="1" dirty="0" err="1"/>
                  <a:t>inversions</a:t>
                </a:r>
                <a:r>
                  <a:rPr lang="en-US" b="1" i="1" baseline="-25000" dirty="0" err="1"/>
                  <a:t>B</a:t>
                </a:r>
                <a:r>
                  <a:rPr lang="en-US" dirty="0"/>
                  <a:t>, </a:t>
                </a:r>
                <a:r>
                  <a:rPr lang="en-US" b="1" i="1" dirty="0"/>
                  <a:t>B</a:t>
                </a:r>
                <a:r>
                  <a:rPr lang="en-US" dirty="0"/>
                  <a:t>) = Sort-and-Count(</a:t>
                </a:r>
                <a:r>
                  <a:rPr lang="en-US" b="1" i="1" dirty="0"/>
                  <a:t>B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(</a:t>
                </a:r>
                <a:r>
                  <a:rPr lang="en-US" b="1" i="1" dirty="0"/>
                  <a:t>inversions</a:t>
                </a:r>
                <a:r>
                  <a:rPr lang="en-US" dirty="0"/>
                  <a:t>, </a:t>
                </a:r>
                <a:r>
                  <a:rPr lang="en-US" b="1" i="1" dirty="0"/>
                  <a:t>L</a:t>
                </a:r>
                <a:r>
                  <a:rPr lang="en-US" dirty="0"/>
                  <a:t>) </a:t>
                </a:r>
                <a:r>
                  <a:rPr lang="en-US"/>
                  <a:t>= Merge-and-Count(</a:t>
                </a:r>
                <a:r>
                  <a:rPr lang="en-US" b="1" i="1"/>
                  <a:t>A</a:t>
                </a:r>
                <a:r>
                  <a:rPr lang="en-US" dirty="0"/>
                  <a:t>,</a:t>
                </a:r>
                <a:r>
                  <a:rPr lang="en-US" b="1" i="1" dirty="0"/>
                  <a:t> B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Return </a:t>
                </a:r>
                <a:r>
                  <a:rPr lang="en-US" b="1" i="1" dirty="0"/>
                  <a:t>inversions</a:t>
                </a:r>
                <a:r>
                  <a:rPr lang="en-US" dirty="0"/>
                  <a:t> + </a:t>
                </a:r>
                <a:r>
                  <a:rPr lang="en-US" b="1" i="1" dirty="0" err="1"/>
                  <a:t>inversions</a:t>
                </a:r>
                <a:r>
                  <a:rPr lang="en-US" b="1" i="1" baseline="-25000" dirty="0" err="1"/>
                  <a:t>A</a:t>
                </a:r>
                <a:r>
                  <a:rPr lang="en-US" dirty="0"/>
                  <a:t> + </a:t>
                </a:r>
                <a:r>
                  <a:rPr lang="en-US" b="1" i="1" dirty="0" err="1"/>
                  <a:t>inversions</a:t>
                </a:r>
                <a:r>
                  <a:rPr lang="en-US" b="1" i="1" baseline="-25000" dirty="0" err="1"/>
                  <a:t>B</a:t>
                </a:r>
                <a:r>
                  <a:rPr lang="en-US" dirty="0"/>
                  <a:t> and sorted list </a:t>
                </a:r>
                <a:r>
                  <a:rPr lang="en-US" b="1" i="1" dirty="0"/>
                  <a:t>L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 b="-2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629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Since Merge-and-Count is bounded by O(</a:t>
                </a:r>
                <a:r>
                  <a:rPr lang="en-US" b="1" i="1" dirty="0"/>
                  <a:t>n</a:t>
                </a:r>
                <a:r>
                  <a:rPr lang="en-US" dirty="0"/>
                  <a:t>), the running time for Sort-and-Count is clearly: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𝑐𝑛</m:t>
                    </m:r>
                  </m:oMath>
                </a14:m>
                <a:r>
                  <a:rPr lang="en-US" dirty="0"/>
                  <a:t>,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By the same analysis as for </a:t>
                </a:r>
                <a:r>
                  <a:rPr lang="en-US" dirty="0" err="1"/>
                  <a:t>Mergesort</a:t>
                </a:r>
                <a:r>
                  <a:rPr lang="en-US" dirty="0"/>
                  <a:t>, </a:t>
                </a:r>
                <a:r>
                  <a:rPr lang="en-US" b="1" i="1" dirty="0"/>
                  <a:t>T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is O(</a:t>
                </a:r>
                <a:r>
                  <a:rPr lang="en-US" b="1" i="1" dirty="0"/>
                  <a:t>n</a:t>
                </a:r>
                <a:r>
                  <a:rPr lang="en-US" dirty="0"/>
                  <a:t> log </a:t>
                </a:r>
                <a:r>
                  <a:rPr lang="en-US" b="1" i="1" dirty="0"/>
                  <a:t>n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659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381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378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Closest pair of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Assignment 3 is due tonight by midnight</a:t>
            </a:r>
          </a:p>
          <a:p>
            <a:r>
              <a:rPr lang="en-US" dirty="0"/>
              <a:t>Read section 5.4</a:t>
            </a:r>
          </a:p>
          <a:p>
            <a:r>
              <a:rPr lang="en-US" dirty="0"/>
              <a:t>Extra credit opportunities (0.5% each):</a:t>
            </a:r>
          </a:p>
          <a:p>
            <a:pPr lvl="1"/>
            <a:r>
              <a:rPr lang="en-US" dirty="0"/>
              <a:t>Hristov teaching demo:		2/19	11:30-12:25 a.m. </a:t>
            </a:r>
            <a:r>
              <a:rPr lang="en-US"/>
              <a:t>in Point 113</a:t>
            </a:r>
          </a:p>
          <a:p>
            <a:pPr lvl="1"/>
            <a:r>
              <a:rPr lang="en-US"/>
              <a:t>Hristov </a:t>
            </a:r>
            <a:r>
              <a:rPr lang="en-US" dirty="0"/>
              <a:t>research talk:		2/19	4:30-5:30 p.m. in Point 139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45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Logical </a:t>
            </a:r>
            <a:r>
              <a:rPr lang="en-US" dirty="0" err="1"/>
              <a:t>warmup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A man offers you a bet</a:t>
            </a:r>
          </a:p>
          <a:p>
            <a:r>
              <a:rPr lang="en-US" dirty="0"/>
              <a:t>He shows you three cards</a:t>
            </a:r>
          </a:p>
          <a:p>
            <a:pPr lvl="1"/>
            <a:r>
              <a:rPr lang="en-US" dirty="0"/>
              <a:t>One is red on both sides</a:t>
            </a:r>
          </a:p>
          <a:p>
            <a:pPr lvl="1"/>
            <a:r>
              <a:rPr lang="en-US" dirty="0"/>
              <a:t>One is green on both sides</a:t>
            </a:r>
          </a:p>
          <a:p>
            <a:pPr lvl="1"/>
            <a:r>
              <a:rPr lang="en-US" dirty="0"/>
              <a:t>One is red on one side and green on the other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He will put one of the cards, at random, on the table, with a random side up</a:t>
            </a:r>
          </a:p>
          <a:p>
            <a:r>
              <a:rPr lang="en-US" dirty="0"/>
              <a:t>If you can guess the color on the other side, you win</a:t>
            </a:r>
          </a:p>
          <a:p>
            <a:r>
              <a:rPr lang="en-US" dirty="0"/>
              <a:t>If you bet $100</a:t>
            </a:r>
          </a:p>
          <a:p>
            <a:pPr lvl="1"/>
            <a:r>
              <a:rPr lang="en-US" dirty="0"/>
              <a:t>You gain $60 on a win</a:t>
            </a:r>
          </a:p>
          <a:p>
            <a:pPr lvl="1"/>
            <a:r>
              <a:rPr lang="en-US" dirty="0"/>
              <a:t>You lose your $100 on a loss</a:t>
            </a:r>
          </a:p>
          <a:p>
            <a:r>
              <a:rPr lang="en-US" dirty="0"/>
              <a:t>Should you take the bet?  Why or why not?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3505200" y="3048000"/>
            <a:ext cx="1066800" cy="1752600"/>
          </a:xfrm>
          <a:prstGeom prst="snip1Rect">
            <a:avLst>
              <a:gd name="adj" fmla="val 4256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>
            <a:off x="4131470" y="3064670"/>
            <a:ext cx="440531" cy="440531"/>
          </a:xfrm>
          <a:prstGeom prst="rt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nip Single Corner Rectangle 11"/>
          <p:cNvSpPr/>
          <p:nvPr/>
        </p:nvSpPr>
        <p:spPr>
          <a:xfrm>
            <a:off x="5486400" y="3048000"/>
            <a:ext cx="1066800" cy="1752600"/>
          </a:xfrm>
          <a:prstGeom prst="snip1Rect">
            <a:avLst>
              <a:gd name="adj" fmla="val 4256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/>
          <p:cNvSpPr/>
          <p:nvPr/>
        </p:nvSpPr>
        <p:spPr>
          <a:xfrm>
            <a:off x="6112670" y="3064670"/>
            <a:ext cx="440531" cy="440531"/>
          </a:xfrm>
          <a:prstGeom prst="rt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nip Single Corner Rectangle 13"/>
          <p:cNvSpPr/>
          <p:nvPr/>
        </p:nvSpPr>
        <p:spPr>
          <a:xfrm>
            <a:off x="7391400" y="3048000"/>
            <a:ext cx="1066800" cy="1752600"/>
          </a:xfrm>
          <a:prstGeom prst="snip1Rect">
            <a:avLst>
              <a:gd name="adj" fmla="val 4256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Triangle 14"/>
          <p:cNvSpPr/>
          <p:nvPr/>
        </p:nvSpPr>
        <p:spPr>
          <a:xfrm>
            <a:off x="8017670" y="3064670"/>
            <a:ext cx="440531" cy="440531"/>
          </a:xfrm>
          <a:prstGeom prst="rt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196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Recurrence Relations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29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recurrence relations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have seen that recurrence relations of the form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𝑐𝑛</m:t>
                    </m:r>
                  </m:oMath>
                </a14:m>
                <a:r>
                  <a:rPr lang="en-US" i="1" dirty="0"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ea typeface="Cambria Math" panose="02040503050406030204" pitchFamily="18" charset="0"/>
                  </a:rPr>
                  <a:t>are bounded by O(</a:t>
                </a:r>
                <a:r>
                  <a:rPr lang="en-US" b="1" i="1" dirty="0">
                    <a:ea typeface="Cambria Math" panose="02040503050406030204" pitchFamily="18" charset="0"/>
                  </a:rPr>
                  <a:t>n</a:t>
                </a:r>
                <a:r>
                  <a:rPr lang="en-US" dirty="0">
                    <a:ea typeface="Cambria Math" panose="02040503050406030204" pitchFamily="18" charset="0"/>
                  </a:rPr>
                  <a:t> log </a:t>
                </a:r>
                <a:r>
                  <a:rPr lang="en-US" b="1" i="1" dirty="0">
                    <a:ea typeface="Cambria Math" panose="02040503050406030204" pitchFamily="18" charset="0"/>
                  </a:rPr>
                  <a:t>n</a:t>
                </a:r>
                <a:r>
                  <a:rPr lang="en-US" dirty="0">
                    <a:ea typeface="Cambria Math" panose="02040503050406030204" pitchFamily="18" charset="0"/>
                  </a:rPr>
                  <a:t>)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What about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𝑐𝑛</m:t>
                    </m:r>
                  </m:oMath>
                </a14:m>
                <a:r>
                  <a:rPr lang="en-US" i="1" dirty="0"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ea typeface="Cambria Math" panose="02040503050406030204" pitchFamily="18" charset="0"/>
                  </a:rPr>
                  <a:t>where </a:t>
                </a:r>
                <a:r>
                  <a:rPr lang="en-US" b="1" i="1" dirty="0">
                    <a:ea typeface="Cambria Math" panose="02040503050406030204" pitchFamily="18" charset="0"/>
                  </a:rPr>
                  <a:t>q</a:t>
                </a:r>
                <a:r>
                  <a:rPr lang="en-US" dirty="0">
                    <a:ea typeface="Cambria Math" panose="02040503050406030204" pitchFamily="18" charset="0"/>
                  </a:rPr>
                  <a:t> is bigger than 2 (more than two sub-problems)?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There will still be log</a:t>
                </a:r>
                <a:r>
                  <a:rPr lang="en-US" baseline="-25000" dirty="0">
                    <a:ea typeface="Cambria Math" panose="02040503050406030204" pitchFamily="18" charset="0"/>
                  </a:rPr>
                  <a:t>2</a:t>
                </a:r>
                <a:r>
                  <a:rPr lang="en-US" b="1" i="1" dirty="0">
                    <a:ea typeface="Cambria Math" panose="02040503050406030204" pitchFamily="18" charset="0"/>
                  </a:rPr>
                  <a:t>n</a:t>
                </a:r>
                <a:r>
                  <a:rPr lang="en-US" dirty="0">
                    <a:ea typeface="Cambria Math" panose="02040503050406030204" pitchFamily="18" charset="0"/>
                  </a:rPr>
                  <a:t> levels of recursion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However, there will not be a consistent </a:t>
                </a:r>
                <a:r>
                  <a:rPr lang="en-US" b="1" i="1" dirty="0" err="1">
                    <a:ea typeface="Cambria Math" panose="02040503050406030204" pitchFamily="18" charset="0"/>
                  </a:rPr>
                  <a:t>cn</a:t>
                </a:r>
                <a:r>
                  <a:rPr lang="en-US" dirty="0">
                    <a:ea typeface="Cambria Math" panose="02040503050406030204" pitchFamily="18" charset="0"/>
                  </a:rPr>
                  <a:t> amount of work at each level</a:t>
                </a: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659" r="-1778" b="-2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57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</a:t>
            </a:r>
            <a:r>
              <a:rPr lang="en-US" i="1" dirty="0"/>
              <a:t>q</a:t>
            </a:r>
            <a:r>
              <a:rPr lang="en-US" dirty="0"/>
              <a:t> = 3</a:t>
            </a:r>
          </a:p>
        </p:txBody>
      </p:sp>
      <p:cxnSp>
        <p:nvCxnSpPr>
          <p:cNvPr id="4" name="Straight Connector 3"/>
          <p:cNvCxnSpPr>
            <a:stCxn id="18" idx="3"/>
            <a:endCxn id="19" idx="0"/>
          </p:cNvCxnSpPr>
          <p:nvPr/>
        </p:nvCxnSpPr>
        <p:spPr>
          <a:xfrm flipH="1">
            <a:off x="2892742" y="2685664"/>
            <a:ext cx="2119733" cy="8957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8" idx="4"/>
            <a:endCxn id="20" idx="0"/>
          </p:cNvCxnSpPr>
          <p:nvPr/>
        </p:nvCxnSpPr>
        <p:spPr>
          <a:xfrm>
            <a:off x="5254941" y="2786098"/>
            <a:ext cx="0" cy="7953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9" idx="3"/>
            <a:endCxn id="23" idx="0"/>
          </p:cNvCxnSpPr>
          <p:nvPr/>
        </p:nvCxnSpPr>
        <p:spPr>
          <a:xfrm flipH="1">
            <a:off x="2095500" y="4166767"/>
            <a:ext cx="554774" cy="8838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21" idx="0"/>
            <a:endCxn id="19" idx="5"/>
          </p:cNvCxnSpPr>
          <p:nvPr/>
        </p:nvCxnSpPr>
        <p:spPr>
          <a:xfrm flipH="1" flipV="1">
            <a:off x="3135209" y="4166768"/>
            <a:ext cx="519533" cy="9020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0" idx="3"/>
            <a:endCxn id="24" idx="0"/>
          </p:cNvCxnSpPr>
          <p:nvPr/>
        </p:nvCxnSpPr>
        <p:spPr>
          <a:xfrm flipH="1">
            <a:off x="4520048" y="4166768"/>
            <a:ext cx="492426" cy="88265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0" idx="5"/>
            <a:endCxn id="22" idx="0"/>
          </p:cNvCxnSpPr>
          <p:nvPr/>
        </p:nvCxnSpPr>
        <p:spPr>
          <a:xfrm>
            <a:off x="5497409" y="4166768"/>
            <a:ext cx="519533" cy="9020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23" idx="3"/>
          </p:cNvCxnSpPr>
          <p:nvPr/>
        </p:nvCxnSpPr>
        <p:spPr>
          <a:xfrm flipV="1">
            <a:off x="1635441" y="5635995"/>
            <a:ext cx="217592" cy="945965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21" idx="3"/>
          </p:cNvCxnSpPr>
          <p:nvPr/>
        </p:nvCxnSpPr>
        <p:spPr>
          <a:xfrm flipV="1">
            <a:off x="3281072" y="5654191"/>
            <a:ext cx="131202" cy="936940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24" idx="3"/>
          </p:cNvCxnSpPr>
          <p:nvPr/>
        </p:nvCxnSpPr>
        <p:spPr>
          <a:xfrm flipV="1">
            <a:off x="4141925" y="5634787"/>
            <a:ext cx="135657" cy="94717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22" idx="3"/>
          </p:cNvCxnSpPr>
          <p:nvPr/>
        </p:nvCxnSpPr>
        <p:spPr>
          <a:xfrm flipV="1">
            <a:off x="5714318" y="5654192"/>
            <a:ext cx="60156" cy="955807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23" idx="5"/>
          </p:cNvCxnSpPr>
          <p:nvPr/>
        </p:nvCxnSpPr>
        <p:spPr>
          <a:xfrm flipH="1" flipV="1">
            <a:off x="2337968" y="5635995"/>
            <a:ext cx="89441" cy="945965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1" idx="5"/>
          </p:cNvCxnSpPr>
          <p:nvPr/>
        </p:nvCxnSpPr>
        <p:spPr>
          <a:xfrm flipH="1" flipV="1">
            <a:off x="3897209" y="5654191"/>
            <a:ext cx="138531" cy="957014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24" idx="5"/>
          </p:cNvCxnSpPr>
          <p:nvPr/>
        </p:nvCxnSpPr>
        <p:spPr>
          <a:xfrm flipH="1" flipV="1">
            <a:off x="4762516" y="5634788"/>
            <a:ext cx="138535" cy="975211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22" idx="5"/>
          </p:cNvCxnSpPr>
          <p:nvPr/>
        </p:nvCxnSpPr>
        <p:spPr>
          <a:xfrm flipH="1" flipV="1">
            <a:off x="6259408" y="5654191"/>
            <a:ext cx="135528" cy="927768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765212" y="2209800"/>
            <a:ext cx="15217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i="1" dirty="0" err="1"/>
              <a:t>cn</a:t>
            </a:r>
            <a:endParaRPr lang="en-US" sz="3600" b="1" i="1" dirty="0"/>
          </a:p>
          <a:p>
            <a:pPr algn="r"/>
            <a:endParaRPr lang="en-US" sz="5400" b="1" i="1" dirty="0"/>
          </a:p>
          <a:p>
            <a:pPr algn="r"/>
            <a:r>
              <a:rPr lang="en-US" sz="3600" dirty="0"/>
              <a:t>(3/2)</a:t>
            </a:r>
            <a:r>
              <a:rPr lang="en-US" sz="3600" b="1" i="1" dirty="0" err="1"/>
              <a:t>cn</a:t>
            </a:r>
            <a:endParaRPr lang="en-US" sz="3600" b="1" i="1" dirty="0"/>
          </a:p>
          <a:p>
            <a:pPr algn="r"/>
            <a:endParaRPr lang="en-US" sz="5400" b="1" i="1" dirty="0"/>
          </a:p>
          <a:p>
            <a:pPr algn="r"/>
            <a:r>
              <a:rPr lang="en-US" sz="3600" dirty="0"/>
              <a:t>(9/4)</a:t>
            </a:r>
            <a:r>
              <a:rPr lang="en-US" sz="3600" b="1" i="1" dirty="0" err="1"/>
              <a:t>cn</a:t>
            </a:r>
            <a:endParaRPr lang="en-US" sz="3600" b="1" i="1" dirty="0"/>
          </a:p>
        </p:txBody>
      </p:sp>
      <p:cxnSp>
        <p:nvCxnSpPr>
          <p:cNvPr id="31" name="Straight Connector 30"/>
          <p:cNvCxnSpPr>
            <a:stCxn id="37" idx="3"/>
            <a:endCxn id="39" idx="0"/>
          </p:cNvCxnSpPr>
          <p:nvPr/>
        </p:nvCxnSpPr>
        <p:spPr>
          <a:xfrm flipH="1">
            <a:off x="6790633" y="4198648"/>
            <a:ext cx="518834" cy="9020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8" idx="0"/>
            <a:endCxn id="37" idx="5"/>
          </p:cNvCxnSpPr>
          <p:nvPr/>
        </p:nvCxnSpPr>
        <p:spPr>
          <a:xfrm flipH="1" flipV="1">
            <a:off x="7794401" y="4198648"/>
            <a:ext cx="508540" cy="9020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39" idx="3"/>
          </p:cNvCxnSpPr>
          <p:nvPr/>
        </p:nvCxnSpPr>
        <p:spPr>
          <a:xfrm flipV="1">
            <a:off x="6436042" y="5686072"/>
            <a:ext cx="112125" cy="870177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8" idx="3"/>
          </p:cNvCxnSpPr>
          <p:nvPr/>
        </p:nvCxnSpPr>
        <p:spPr>
          <a:xfrm flipV="1">
            <a:off x="7960042" y="5686071"/>
            <a:ext cx="100433" cy="891794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39" idx="5"/>
          </p:cNvCxnSpPr>
          <p:nvPr/>
        </p:nvCxnSpPr>
        <p:spPr>
          <a:xfrm flipH="1" flipV="1">
            <a:off x="7033101" y="5686071"/>
            <a:ext cx="138531" cy="905060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38" idx="5"/>
          </p:cNvCxnSpPr>
          <p:nvPr/>
        </p:nvCxnSpPr>
        <p:spPr>
          <a:xfrm flipH="1" flipV="1">
            <a:off x="8545408" y="5686071"/>
            <a:ext cx="170276" cy="891794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8" idx="5"/>
            <a:endCxn id="37" idx="1"/>
          </p:cNvCxnSpPr>
          <p:nvPr/>
        </p:nvCxnSpPr>
        <p:spPr>
          <a:xfrm>
            <a:off x="5497409" y="2685665"/>
            <a:ext cx="1812059" cy="102804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9" idx="4"/>
            <a:endCxn id="47" idx="0"/>
          </p:cNvCxnSpPr>
          <p:nvPr/>
        </p:nvCxnSpPr>
        <p:spPr>
          <a:xfrm>
            <a:off x="2892741" y="4267200"/>
            <a:ext cx="0" cy="7925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47" idx="3"/>
          </p:cNvCxnSpPr>
          <p:nvPr/>
        </p:nvCxnSpPr>
        <p:spPr>
          <a:xfrm flipV="1">
            <a:off x="2485204" y="5645165"/>
            <a:ext cx="165070" cy="1016118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47" idx="5"/>
          </p:cNvCxnSpPr>
          <p:nvPr/>
        </p:nvCxnSpPr>
        <p:spPr>
          <a:xfrm flipH="1" flipV="1">
            <a:off x="3135208" y="5645165"/>
            <a:ext cx="89442" cy="945966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58" idx="3"/>
          </p:cNvCxnSpPr>
          <p:nvPr/>
        </p:nvCxnSpPr>
        <p:spPr>
          <a:xfrm flipV="1">
            <a:off x="4920839" y="5634787"/>
            <a:ext cx="100433" cy="94717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58" idx="5"/>
          </p:cNvCxnSpPr>
          <p:nvPr/>
        </p:nvCxnSpPr>
        <p:spPr>
          <a:xfrm flipH="1" flipV="1">
            <a:off x="5506205" y="5634787"/>
            <a:ext cx="173018" cy="94717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0" idx="4"/>
            <a:endCxn id="58" idx="0"/>
          </p:cNvCxnSpPr>
          <p:nvPr/>
        </p:nvCxnSpPr>
        <p:spPr>
          <a:xfrm>
            <a:off x="5254942" y="4267200"/>
            <a:ext cx="8797" cy="7822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73" idx="0"/>
            <a:endCxn id="37" idx="4"/>
          </p:cNvCxnSpPr>
          <p:nvPr/>
        </p:nvCxnSpPr>
        <p:spPr>
          <a:xfrm flipH="1" flipV="1">
            <a:off x="7551935" y="4299081"/>
            <a:ext cx="16139" cy="8181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73" idx="3"/>
          </p:cNvCxnSpPr>
          <p:nvPr/>
        </p:nvCxnSpPr>
        <p:spPr>
          <a:xfrm flipV="1">
            <a:off x="7225174" y="5702550"/>
            <a:ext cx="100433" cy="891794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73" idx="5"/>
          </p:cNvCxnSpPr>
          <p:nvPr/>
        </p:nvCxnSpPr>
        <p:spPr>
          <a:xfrm flipH="1" flipV="1">
            <a:off x="7810540" y="5702550"/>
            <a:ext cx="95984" cy="907448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endCxn id="23" idx="4"/>
          </p:cNvCxnSpPr>
          <p:nvPr/>
        </p:nvCxnSpPr>
        <p:spPr>
          <a:xfrm flipV="1">
            <a:off x="2064908" y="5736428"/>
            <a:ext cx="30593" cy="873571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47" idx="4"/>
          </p:cNvCxnSpPr>
          <p:nvPr/>
        </p:nvCxnSpPr>
        <p:spPr>
          <a:xfrm flipV="1">
            <a:off x="2877445" y="5745599"/>
            <a:ext cx="15297" cy="915685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endCxn id="21" idx="4"/>
          </p:cNvCxnSpPr>
          <p:nvPr/>
        </p:nvCxnSpPr>
        <p:spPr>
          <a:xfrm flipV="1">
            <a:off x="3646831" y="5754624"/>
            <a:ext cx="7910" cy="883860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endCxn id="24" idx="4"/>
          </p:cNvCxnSpPr>
          <p:nvPr/>
        </p:nvCxnSpPr>
        <p:spPr>
          <a:xfrm flipV="1">
            <a:off x="4510536" y="5735221"/>
            <a:ext cx="9513" cy="855911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58" idx="4"/>
          </p:cNvCxnSpPr>
          <p:nvPr/>
        </p:nvCxnSpPr>
        <p:spPr>
          <a:xfrm flipV="1">
            <a:off x="5263738" y="5735221"/>
            <a:ext cx="0" cy="855911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22" idx="4"/>
          </p:cNvCxnSpPr>
          <p:nvPr/>
        </p:nvCxnSpPr>
        <p:spPr>
          <a:xfrm flipH="1" flipV="1">
            <a:off x="6016941" y="5754624"/>
            <a:ext cx="15822" cy="855374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endCxn id="39" idx="4"/>
          </p:cNvCxnSpPr>
          <p:nvPr/>
        </p:nvCxnSpPr>
        <p:spPr>
          <a:xfrm flipH="1" flipV="1">
            <a:off x="6790634" y="5786505"/>
            <a:ext cx="25745" cy="861151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endCxn id="73" idx="4"/>
          </p:cNvCxnSpPr>
          <p:nvPr/>
        </p:nvCxnSpPr>
        <p:spPr>
          <a:xfrm flipV="1">
            <a:off x="7568073" y="5802984"/>
            <a:ext cx="0" cy="807015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endCxn id="38" idx="4"/>
          </p:cNvCxnSpPr>
          <p:nvPr/>
        </p:nvCxnSpPr>
        <p:spPr>
          <a:xfrm flipV="1">
            <a:off x="8302941" y="5786504"/>
            <a:ext cx="0" cy="803904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912041" y="2100297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endParaRPr lang="en-US" sz="2000" b="1" i="1" dirty="0"/>
          </a:p>
        </p:txBody>
      </p:sp>
      <p:sp>
        <p:nvSpPr>
          <p:cNvPr id="19" name="Oval 18"/>
          <p:cNvSpPr/>
          <p:nvPr/>
        </p:nvSpPr>
        <p:spPr>
          <a:xfrm>
            <a:off x="2549841" y="3581400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/2</a:t>
            </a:r>
          </a:p>
        </p:txBody>
      </p:sp>
      <p:sp>
        <p:nvSpPr>
          <p:cNvPr id="20" name="Oval 19"/>
          <p:cNvSpPr/>
          <p:nvPr/>
        </p:nvSpPr>
        <p:spPr>
          <a:xfrm>
            <a:off x="4912041" y="3581400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/2</a:t>
            </a:r>
          </a:p>
        </p:txBody>
      </p:sp>
      <p:sp>
        <p:nvSpPr>
          <p:cNvPr id="21" name="Oval 20"/>
          <p:cNvSpPr/>
          <p:nvPr/>
        </p:nvSpPr>
        <p:spPr>
          <a:xfrm>
            <a:off x="3311841" y="5068824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22" name="Oval 21"/>
          <p:cNvSpPr/>
          <p:nvPr/>
        </p:nvSpPr>
        <p:spPr>
          <a:xfrm>
            <a:off x="5674041" y="5068824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23" name="Oval 22"/>
          <p:cNvSpPr/>
          <p:nvPr/>
        </p:nvSpPr>
        <p:spPr>
          <a:xfrm>
            <a:off x="1752600" y="5050627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24" name="Oval 23"/>
          <p:cNvSpPr/>
          <p:nvPr/>
        </p:nvSpPr>
        <p:spPr>
          <a:xfrm>
            <a:off x="4177148" y="5049420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37" name="Oval 36"/>
          <p:cNvSpPr/>
          <p:nvPr/>
        </p:nvSpPr>
        <p:spPr>
          <a:xfrm>
            <a:off x="7209034" y="3613280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/2</a:t>
            </a:r>
          </a:p>
        </p:txBody>
      </p:sp>
      <p:sp>
        <p:nvSpPr>
          <p:cNvPr id="38" name="Oval 37"/>
          <p:cNvSpPr/>
          <p:nvPr/>
        </p:nvSpPr>
        <p:spPr>
          <a:xfrm>
            <a:off x="7960041" y="5100704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39" name="Oval 38"/>
          <p:cNvSpPr/>
          <p:nvPr/>
        </p:nvSpPr>
        <p:spPr>
          <a:xfrm>
            <a:off x="6447733" y="5100704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47" name="Oval 46"/>
          <p:cNvSpPr/>
          <p:nvPr/>
        </p:nvSpPr>
        <p:spPr>
          <a:xfrm>
            <a:off x="2549841" y="5059798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58" name="Oval 57"/>
          <p:cNvSpPr/>
          <p:nvPr/>
        </p:nvSpPr>
        <p:spPr>
          <a:xfrm>
            <a:off x="4920838" y="5049420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73" name="Oval 72"/>
          <p:cNvSpPr/>
          <p:nvPr/>
        </p:nvSpPr>
        <p:spPr>
          <a:xfrm>
            <a:off x="7225173" y="5117183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66012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to summation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For </a:t>
                </a:r>
                <a:r>
                  <a:rPr lang="en-US" b="1" i="1" dirty="0"/>
                  <a:t>q</a:t>
                </a:r>
                <a:r>
                  <a:rPr lang="en-US" dirty="0"/>
                  <a:t> = 3, it's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func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𝑐𝑛</m:t>
                        </m:r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/>
                  <a:t>In general, it's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func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𝑞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𝑐𝑛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func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𝑞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This is a geometric series,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func>
                                    <m:func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log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log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902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5388</TotalTime>
  <Words>1297</Words>
  <Application>Microsoft Office PowerPoint</Application>
  <PresentationFormat>Widescreen</PresentationFormat>
  <Paragraphs>216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3</vt:lpstr>
      <vt:lpstr>Logical warmup</vt:lpstr>
      <vt:lpstr>Further Recurrence Relations</vt:lpstr>
      <vt:lpstr>Further recurrence relations</vt:lpstr>
      <vt:lpstr>Consider q = 3</vt:lpstr>
      <vt:lpstr>Converting to summation</vt:lpstr>
      <vt:lpstr>Final bound</vt:lpstr>
      <vt:lpstr>What about a single sub-problem?</vt:lpstr>
      <vt:lpstr>What might that look like in code?</vt:lpstr>
      <vt:lpstr>Three-Sentence Summary of Counting Inversions</vt:lpstr>
      <vt:lpstr>Counting Inversions</vt:lpstr>
      <vt:lpstr>Rankings</vt:lpstr>
      <vt:lpstr>Ranking similarity</vt:lpstr>
      <vt:lpstr>Minimum and maximum inversions</vt:lpstr>
      <vt:lpstr>Visualization of inversions</vt:lpstr>
      <vt:lpstr>Getting the counting right</vt:lpstr>
      <vt:lpstr>Example</vt:lpstr>
      <vt:lpstr>Why do we care?</vt:lpstr>
      <vt:lpstr>Algorithm design</vt:lpstr>
      <vt:lpstr>Can we do better?</vt:lpstr>
      <vt:lpstr>Merge-and-Count(A, B)</vt:lpstr>
      <vt:lpstr>Sort-and-Count(L)</vt:lpstr>
      <vt:lpstr>Running time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622</cp:revision>
  <dcterms:created xsi:type="dcterms:W3CDTF">2009-08-24T20:26:10Z</dcterms:created>
  <dcterms:modified xsi:type="dcterms:W3CDTF">2024-02-16T15:07:20Z</dcterms:modified>
</cp:coreProperties>
</file>